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71" r:id="rId7"/>
    <p:sldId id="272" r:id="rId8"/>
    <p:sldId id="263" r:id="rId9"/>
    <p:sldId id="269" r:id="rId10"/>
    <p:sldId id="267" r:id="rId11"/>
    <p:sldId id="264" r:id="rId12"/>
    <p:sldId id="266" r:id="rId13"/>
  </p:sldIdLst>
  <p:sldSz cx="11522075" cy="6480175"/>
  <p:notesSz cx="6858000" cy="9144000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5243"/>
    <a:srgbClr val="3B4555"/>
    <a:srgbClr val="3D6595"/>
    <a:srgbClr val="4970B5"/>
    <a:srgbClr val="335D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64" y="-90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37105-4F1A-4D08-818D-13641B4CC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59C3328-DB25-48E2-836A-5FA209E5B6EA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регион</a:t>
          </a:r>
          <a:endParaRPr lang="ru-RU" sz="2800" b="1" dirty="0"/>
        </a:p>
      </dgm:t>
    </dgm:pt>
    <dgm:pt modelId="{41B3C5D8-F121-4959-9BA9-7C73227BA242}" type="parTrans" cxnId="{3A646B63-4AF1-4941-9B8F-E95428115D61}">
      <dgm:prSet/>
      <dgm:spPr/>
      <dgm:t>
        <a:bodyPr/>
        <a:lstStyle/>
        <a:p>
          <a:endParaRPr lang="ru-RU"/>
        </a:p>
      </dgm:t>
    </dgm:pt>
    <dgm:pt modelId="{1FE5E440-AAE5-45B0-9B0E-ED3BF89861FF}" type="sibTrans" cxnId="{3A646B63-4AF1-4941-9B8F-E95428115D61}">
      <dgm:prSet/>
      <dgm:spPr/>
      <dgm:t>
        <a:bodyPr/>
        <a:lstStyle/>
        <a:p>
          <a:endParaRPr lang="ru-RU"/>
        </a:p>
      </dgm:t>
    </dgm:pt>
    <dgm:pt modelId="{C58B2F08-3F7E-445D-A898-D133E69AF178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/>
            <a:t>муниципалитет</a:t>
          </a:r>
          <a:endParaRPr lang="ru-RU" b="1" dirty="0"/>
        </a:p>
      </dgm:t>
    </dgm:pt>
    <dgm:pt modelId="{0C4CA1A8-1EA8-4B35-845A-EC0E7D18E1DD}" type="parTrans" cxnId="{058A5E42-841B-4F4C-9AA4-167D3914FCB6}">
      <dgm:prSet/>
      <dgm:spPr/>
      <dgm:t>
        <a:bodyPr/>
        <a:lstStyle/>
        <a:p>
          <a:endParaRPr lang="ru-RU"/>
        </a:p>
      </dgm:t>
    </dgm:pt>
    <dgm:pt modelId="{638E1376-0E5F-4C13-8C45-30918268731A}" type="sibTrans" cxnId="{058A5E42-841B-4F4C-9AA4-167D3914FCB6}">
      <dgm:prSet/>
      <dgm:spPr/>
      <dgm:t>
        <a:bodyPr/>
        <a:lstStyle/>
        <a:p>
          <a:endParaRPr lang="ru-RU"/>
        </a:p>
      </dgm:t>
    </dgm:pt>
    <dgm:pt modelId="{8DA4AB99-89AF-4AF3-87F4-46A8EE2A8863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МАДОУ №19</a:t>
          </a:r>
          <a:endParaRPr lang="ru-RU" b="1" dirty="0"/>
        </a:p>
      </dgm:t>
    </dgm:pt>
    <dgm:pt modelId="{BE58C647-6D2B-45E5-969D-7DCB28457E73}" type="parTrans" cxnId="{0BEE5694-22A6-40DA-AD9E-00B3583F6056}">
      <dgm:prSet/>
      <dgm:spPr/>
      <dgm:t>
        <a:bodyPr/>
        <a:lstStyle/>
        <a:p>
          <a:endParaRPr lang="ru-RU"/>
        </a:p>
      </dgm:t>
    </dgm:pt>
    <dgm:pt modelId="{F0FA034D-394D-416C-A357-CA187E0CF6FF}" type="sibTrans" cxnId="{0BEE5694-22A6-40DA-AD9E-00B3583F6056}">
      <dgm:prSet/>
      <dgm:spPr/>
      <dgm:t>
        <a:bodyPr/>
        <a:lstStyle/>
        <a:p>
          <a:endParaRPr lang="ru-RU"/>
        </a:p>
      </dgm:t>
    </dgm:pt>
    <dgm:pt modelId="{570539C2-CDBA-4411-900A-184F713D2D28}" type="pres">
      <dgm:prSet presAssocID="{F9637105-4F1A-4D08-818D-13641B4CC46D}" presName="Name0" presStyleCnt="0">
        <dgm:presLayoutVars>
          <dgm:dir/>
          <dgm:animLvl val="lvl"/>
          <dgm:resizeHandles val="exact"/>
        </dgm:presLayoutVars>
      </dgm:prSet>
      <dgm:spPr/>
    </dgm:pt>
    <dgm:pt modelId="{BEF86DCC-F06F-48C8-AF5F-E18E403FC270}" type="pres">
      <dgm:prSet presAssocID="{859C3328-DB25-48E2-836A-5FA209E5B6EA}" presName="Name8" presStyleCnt="0"/>
      <dgm:spPr/>
    </dgm:pt>
    <dgm:pt modelId="{F314275D-0060-4A6D-AB6A-A23DD17E307C}" type="pres">
      <dgm:prSet presAssocID="{859C3328-DB25-48E2-836A-5FA209E5B6E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3E1F1-DFF1-436C-A56A-9CDCCBCCCB75}" type="pres">
      <dgm:prSet presAssocID="{859C3328-DB25-48E2-836A-5FA209E5B6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CCF99-A1BA-403D-B31A-CCD93D73BA24}" type="pres">
      <dgm:prSet presAssocID="{C58B2F08-3F7E-445D-A898-D133E69AF178}" presName="Name8" presStyleCnt="0"/>
      <dgm:spPr/>
    </dgm:pt>
    <dgm:pt modelId="{34794679-1FED-4027-B7DC-F825FA35C4C8}" type="pres">
      <dgm:prSet presAssocID="{C58B2F08-3F7E-445D-A898-D133E69AF1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FB0B7-47EA-4267-945B-D429BE68A5C5}" type="pres">
      <dgm:prSet presAssocID="{C58B2F08-3F7E-445D-A898-D133E69AF1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7BF6B-B0AF-44E2-94E9-3643AD6FFE8E}" type="pres">
      <dgm:prSet presAssocID="{8DA4AB99-89AF-4AF3-87F4-46A8EE2A8863}" presName="Name8" presStyleCnt="0"/>
      <dgm:spPr/>
    </dgm:pt>
    <dgm:pt modelId="{C68F3047-BA9C-44FA-9703-B69427ACB9B4}" type="pres">
      <dgm:prSet presAssocID="{8DA4AB99-89AF-4AF3-87F4-46A8EE2A886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BA2EE-5C63-4490-8649-6397A44508DA}" type="pres">
      <dgm:prSet presAssocID="{8DA4AB99-89AF-4AF3-87F4-46A8EE2A88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10169B-6661-4EEC-8395-E3B821C9EC0F}" type="presOf" srcId="{859C3328-DB25-48E2-836A-5FA209E5B6EA}" destId="{F8D3E1F1-DFF1-436C-A56A-9CDCCBCCCB75}" srcOrd="1" destOrd="0" presId="urn:microsoft.com/office/officeart/2005/8/layout/pyramid1"/>
    <dgm:cxn modelId="{058A5E42-841B-4F4C-9AA4-167D3914FCB6}" srcId="{F9637105-4F1A-4D08-818D-13641B4CC46D}" destId="{C58B2F08-3F7E-445D-A898-D133E69AF178}" srcOrd="1" destOrd="0" parTransId="{0C4CA1A8-1EA8-4B35-845A-EC0E7D18E1DD}" sibTransId="{638E1376-0E5F-4C13-8C45-30918268731A}"/>
    <dgm:cxn modelId="{DF1F9960-A121-4FCD-BFB0-5A5E391E1FD7}" type="presOf" srcId="{C58B2F08-3F7E-445D-A898-D133E69AF178}" destId="{34794679-1FED-4027-B7DC-F825FA35C4C8}" srcOrd="0" destOrd="0" presId="urn:microsoft.com/office/officeart/2005/8/layout/pyramid1"/>
    <dgm:cxn modelId="{1217A1E5-04EC-4AA0-83D2-352B7EE8E10E}" type="presOf" srcId="{C58B2F08-3F7E-445D-A898-D133E69AF178}" destId="{C48FB0B7-47EA-4267-945B-D429BE68A5C5}" srcOrd="1" destOrd="0" presId="urn:microsoft.com/office/officeart/2005/8/layout/pyramid1"/>
    <dgm:cxn modelId="{3A646B63-4AF1-4941-9B8F-E95428115D61}" srcId="{F9637105-4F1A-4D08-818D-13641B4CC46D}" destId="{859C3328-DB25-48E2-836A-5FA209E5B6EA}" srcOrd="0" destOrd="0" parTransId="{41B3C5D8-F121-4959-9BA9-7C73227BA242}" sibTransId="{1FE5E440-AAE5-45B0-9B0E-ED3BF89861FF}"/>
    <dgm:cxn modelId="{8EE1FB31-1941-41CC-A611-02AA9C84826F}" type="presOf" srcId="{8DA4AB99-89AF-4AF3-87F4-46A8EE2A8863}" destId="{C68F3047-BA9C-44FA-9703-B69427ACB9B4}" srcOrd="0" destOrd="0" presId="urn:microsoft.com/office/officeart/2005/8/layout/pyramid1"/>
    <dgm:cxn modelId="{0BEE5694-22A6-40DA-AD9E-00B3583F6056}" srcId="{F9637105-4F1A-4D08-818D-13641B4CC46D}" destId="{8DA4AB99-89AF-4AF3-87F4-46A8EE2A8863}" srcOrd="2" destOrd="0" parTransId="{BE58C647-6D2B-45E5-969D-7DCB28457E73}" sibTransId="{F0FA034D-394D-416C-A357-CA187E0CF6FF}"/>
    <dgm:cxn modelId="{D3574CD1-46D8-4322-B3CC-11E48809C9B2}" type="presOf" srcId="{F9637105-4F1A-4D08-818D-13641B4CC46D}" destId="{570539C2-CDBA-4411-900A-184F713D2D28}" srcOrd="0" destOrd="0" presId="urn:microsoft.com/office/officeart/2005/8/layout/pyramid1"/>
    <dgm:cxn modelId="{D8BC5734-5B7B-4A7E-B315-F1D2CFFF17BB}" type="presOf" srcId="{859C3328-DB25-48E2-836A-5FA209E5B6EA}" destId="{F314275D-0060-4A6D-AB6A-A23DD17E307C}" srcOrd="0" destOrd="0" presId="urn:microsoft.com/office/officeart/2005/8/layout/pyramid1"/>
    <dgm:cxn modelId="{EE40ACFF-D81F-4568-A12D-A78A8DC97415}" type="presOf" srcId="{8DA4AB99-89AF-4AF3-87F4-46A8EE2A8863}" destId="{8CABA2EE-5C63-4490-8649-6397A44508DA}" srcOrd="1" destOrd="0" presId="urn:microsoft.com/office/officeart/2005/8/layout/pyramid1"/>
    <dgm:cxn modelId="{AA28E6A3-CBFD-4B4E-A497-10D61D029DBA}" type="presParOf" srcId="{570539C2-CDBA-4411-900A-184F713D2D28}" destId="{BEF86DCC-F06F-48C8-AF5F-E18E403FC270}" srcOrd="0" destOrd="0" presId="urn:microsoft.com/office/officeart/2005/8/layout/pyramid1"/>
    <dgm:cxn modelId="{C28F1965-BFA8-45B4-8F16-6F5B2A5977B8}" type="presParOf" srcId="{BEF86DCC-F06F-48C8-AF5F-E18E403FC270}" destId="{F314275D-0060-4A6D-AB6A-A23DD17E307C}" srcOrd="0" destOrd="0" presId="urn:microsoft.com/office/officeart/2005/8/layout/pyramid1"/>
    <dgm:cxn modelId="{DE8A92A2-47A0-435F-ABC7-8E1C6231014B}" type="presParOf" srcId="{BEF86DCC-F06F-48C8-AF5F-E18E403FC270}" destId="{F8D3E1F1-DFF1-436C-A56A-9CDCCBCCCB75}" srcOrd="1" destOrd="0" presId="urn:microsoft.com/office/officeart/2005/8/layout/pyramid1"/>
    <dgm:cxn modelId="{3FE209BC-7457-4B1D-B26E-243DFCAE43C5}" type="presParOf" srcId="{570539C2-CDBA-4411-900A-184F713D2D28}" destId="{669CCF99-A1BA-403D-B31A-CCD93D73BA24}" srcOrd="1" destOrd="0" presId="urn:microsoft.com/office/officeart/2005/8/layout/pyramid1"/>
    <dgm:cxn modelId="{E73E1A33-55BC-448B-96C4-72C05CF3B011}" type="presParOf" srcId="{669CCF99-A1BA-403D-B31A-CCD93D73BA24}" destId="{34794679-1FED-4027-B7DC-F825FA35C4C8}" srcOrd="0" destOrd="0" presId="urn:microsoft.com/office/officeart/2005/8/layout/pyramid1"/>
    <dgm:cxn modelId="{8007C8DE-89B6-4C4B-892C-98B9543ED248}" type="presParOf" srcId="{669CCF99-A1BA-403D-B31A-CCD93D73BA24}" destId="{C48FB0B7-47EA-4267-945B-D429BE68A5C5}" srcOrd="1" destOrd="0" presId="urn:microsoft.com/office/officeart/2005/8/layout/pyramid1"/>
    <dgm:cxn modelId="{CB76F67F-F124-46D4-B22D-EC69C152DF1D}" type="presParOf" srcId="{570539C2-CDBA-4411-900A-184F713D2D28}" destId="{F6A7BF6B-B0AF-44E2-94E9-3643AD6FFE8E}" srcOrd="2" destOrd="0" presId="urn:microsoft.com/office/officeart/2005/8/layout/pyramid1"/>
    <dgm:cxn modelId="{7592EF66-1731-432A-A2D0-F87BFCFD6137}" type="presParOf" srcId="{F6A7BF6B-B0AF-44E2-94E9-3643AD6FFE8E}" destId="{C68F3047-BA9C-44FA-9703-B69427ACB9B4}" srcOrd="0" destOrd="0" presId="urn:microsoft.com/office/officeart/2005/8/layout/pyramid1"/>
    <dgm:cxn modelId="{60ABCA57-1FF2-4CE2-9B5F-4B6324F829AF}" type="presParOf" srcId="{F6A7BF6B-B0AF-44E2-94E9-3643AD6FFE8E}" destId="{8CABA2EE-5C63-4490-8649-6397A44508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14275D-0060-4A6D-AB6A-A23DD17E307C}">
      <dsp:nvSpPr>
        <dsp:cNvPr id="0" name=""/>
        <dsp:cNvSpPr/>
      </dsp:nvSpPr>
      <dsp:spPr>
        <a:xfrm>
          <a:off x="2400266" y="0"/>
          <a:ext cx="2400266" cy="1405548"/>
        </a:xfrm>
        <a:prstGeom prst="trapezoid">
          <a:avLst>
            <a:gd name="adj" fmla="val 85385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регион</a:t>
          </a:r>
          <a:endParaRPr lang="ru-RU" sz="2800" b="1" kern="1200" dirty="0"/>
        </a:p>
      </dsp:txBody>
      <dsp:txXfrm>
        <a:off x="2400266" y="0"/>
        <a:ext cx="2400266" cy="1405548"/>
      </dsp:txXfrm>
    </dsp:sp>
    <dsp:sp modelId="{34794679-1FED-4027-B7DC-F825FA35C4C8}">
      <dsp:nvSpPr>
        <dsp:cNvPr id="0" name=""/>
        <dsp:cNvSpPr/>
      </dsp:nvSpPr>
      <dsp:spPr>
        <a:xfrm>
          <a:off x="1200133" y="1405547"/>
          <a:ext cx="4800533" cy="1405548"/>
        </a:xfrm>
        <a:prstGeom prst="trapezoid">
          <a:avLst>
            <a:gd name="adj" fmla="val 85385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муниципалитет</a:t>
          </a:r>
          <a:endParaRPr lang="ru-RU" sz="3500" b="1" kern="1200" dirty="0"/>
        </a:p>
      </dsp:txBody>
      <dsp:txXfrm>
        <a:off x="2040226" y="1405547"/>
        <a:ext cx="3120346" cy="1405548"/>
      </dsp:txXfrm>
    </dsp:sp>
    <dsp:sp modelId="{C68F3047-BA9C-44FA-9703-B69427ACB9B4}">
      <dsp:nvSpPr>
        <dsp:cNvPr id="0" name=""/>
        <dsp:cNvSpPr/>
      </dsp:nvSpPr>
      <dsp:spPr>
        <a:xfrm>
          <a:off x="0" y="2811095"/>
          <a:ext cx="7200799" cy="1405548"/>
        </a:xfrm>
        <a:prstGeom prst="trapezoid">
          <a:avLst>
            <a:gd name="adj" fmla="val 85385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МАДОУ №19</a:t>
          </a:r>
          <a:endParaRPr lang="ru-RU" sz="3500" b="1" kern="1200" dirty="0"/>
        </a:p>
      </dsp:txBody>
      <dsp:txXfrm>
        <a:off x="1260139" y="2811095"/>
        <a:ext cx="4680520" cy="1405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1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8509" y="5184303"/>
            <a:ext cx="415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Futura PT Book" pitchFamily="34" charset="-52"/>
              </a:rPr>
              <a:t>Автор: Медведева Е.В.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Futura PT Book" pitchFamily="34" charset="-52"/>
            </a:endParaRP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6542" y="2015952"/>
            <a:ext cx="741682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Futura PT Medium" pitchFamily="34" charset="-52"/>
              </a:rPr>
              <a:t>Проект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«Оптимизация процесса размещения новостной информации МАДОУ №19 на официальном сайте и мессенджерах»</a:t>
            </a:r>
          </a:p>
        </p:txBody>
      </p:sp>
      <p:pic>
        <p:nvPicPr>
          <p:cNvPr id="1026" name="Picture 2" descr="C:\Users\Елена\Desktop\мет.копилка\картинки\Эмблема ДОУ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757" y="0"/>
            <a:ext cx="6913166" cy="1818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одержимое 3"/>
          <p:cNvGraphicFramePr>
            <a:graphicFrameLocks/>
          </p:cNvGraphicFramePr>
          <p:nvPr/>
        </p:nvGraphicFramePr>
        <p:xfrm>
          <a:off x="648469" y="647799"/>
          <a:ext cx="10657184" cy="312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160240"/>
                <a:gridCol w="2232248"/>
                <a:gridCol w="208823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</a:tr>
              <a:tr h="1409288"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Выбор и согласование темы публикуемого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материала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Ожидание и подбор фотоматериалов для публикации 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Оформление текстового сопровождения к фотоматериалам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Загрузка фото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и видео материалов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Дублирование опубликованного материала в других мессенджерах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15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10-15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 мин.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2605" y="71735"/>
            <a:ext cx="7617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3200" b="1" kern="0" dirty="0">
                <a:solidFill>
                  <a:srgbClr val="2A5243"/>
                </a:solidFill>
                <a:latin typeface="Futura PT Medium" pitchFamily="34" charset="-52"/>
              </a:rPr>
              <a:t>Карта целевого состояния процесса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2A5243"/>
              </a:solidFill>
              <a:effectLst/>
              <a:uLnTx/>
              <a:uFillTx/>
            </a:endParaRPr>
          </a:p>
        </p:txBody>
      </p:sp>
      <p:sp>
        <p:nvSpPr>
          <p:cNvPr id="7" name="Умножение 6"/>
          <p:cNvSpPr/>
          <p:nvPr/>
        </p:nvSpPr>
        <p:spPr>
          <a:xfrm>
            <a:off x="3384773" y="1439887"/>
            <a:ext cx="648072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4413" y="4107815"/>
          <a:ext cx="11233248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3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Индикатор улучшений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1. Разработан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о перспективное планирование на календарный год по размещению новостной информации на официальном сайте МАДОУ №19 и других мессенджерах (телегам, ВК)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2. Создан единый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электронный архив фото и видеоматериалов для оперативного размещения на официальном сайте МАДОУ №19 и других мессенджерах (телегам, ВК)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3. Настроен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автоматический </a:t>
                      </a:r>
                      <a:r>
                        <a:rPr lang="ru-RU" sz="1400" b="1" baseline="0" dirty="0" err="1" smtClean="0">
                          <a:solidFill>
                            <a:srgbClr val="002060"/>
                          </a:solidFill>
                        </a:rPr>
                        <a:t>постинг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одновременного размещения новостей в мессенджерах (телегам, ВК)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 flipV="1">
            <a:off x="576104" y="5788657"/>
            <a:ext cx="103698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Умножение 10"/>
          <p:cNvSpPr/>
          <p:nvPr/>
        </p:nvSpPr>
        <p:spPr>
          <a:xfrm>
            <a:off x="1152525" y="1727919"/>
            <a:ext cx="1008112" cy="98640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>
            <a:off x="9793485" y="179992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39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509" y="2386773"/>
            <a:ext cx="402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  <a:p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  <a:p>
            <a:pPr marL="273050" indent="-273050">
              <a:buFont typeface="Arial" pitchFamily="34" charset="0"/>
              <a:buChar char="•"/>
            </a:pP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501" y="287759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2A5243"/>
                </a:solidFill>
                <a:latin typeface="Futura PT Medium" pitchFamily="34" charset="-52"/>
              </a:rPr>
              <a:t>План мероприятий </a:t>
            </a:r>
            <a:r>
              <a:rPr lang="ru-RU" sz="3200" b="1" kern="0" dirty="0" smtClean="0">
                <a:solidFill>
                  <a:srgbClr val="2A5243"/>
                </a:solidFill>
                <a:latin typeface="Futura PT Medium" pitchFamily="34" charset="-52"/>
              </a:rPr>
              <a:t>по  устранению проблем </a:t>
            </a:r>
            <a:endParaRPr lang="ru-RU" sz="3200" b="1" kern="0" dirty="0">
              <a:solidFill>
                <a:srgbClr val="2A5243"/>
              </a:solidFill>
              <a:latin typeface="Futura PT Medium" pitchFamily="34" charset="-52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4453" y="1223863"/>
          <a:ext cx="1072919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2232248"/>
                <a:gridCol w="2088232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Разработать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перспективное планирование на календарный год по размещению новостной информации на официальном сайте МАДОУ №19 и других мессенджерах (телегам, ВК)</a:t>
                      </a:r>
                      <a:endParaRPr lang="ru-RU" sz="165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Творческая группа проекта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С 15.03.2024 по 21.04.2024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21.04.2024</a:t>
                      </a:r>
                    </a:p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выполнено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Создать единый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электронный архив фото и видеоматериалов для оперативного размещения на официальном сайте МАДОУ №19 и других мессенджерах (телегам, ВК)</a:t>
                      </a:r>
                      <a:endParaRPr lang="ru-RU" sz="165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Старший воспитатель Медведева Е.В.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С 22.04.2024 – 31.08.2024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31.08.2024</a:t>
                      </a:r>
                    </a:p>
                    <a:p>
                      <a:pPr algn="ctr"/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Настроить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автоматический </a:t>
                      </a:r>
                      <a:r>
                        <a:rPr lang="ru-RU" sz="1800" b="1" baseline="0" dirty="0" err="1" smtClean="0">
                          <a:solidFill>
                            <a:srgbClr val="002060"/>
                          </a:solidFill>
                        </a:rPr>
                        <a:t>постинг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для одновременного размещения новостей в мессенджерах (телегам, ВК)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Педагог – психолог </a:t>
                      </a:r>
                      <a:r>
                        <a:rPr lang="ru-RU" sz="1650" b="1" dirty="0" err="1" smtClean="0">
                          <a:solidFill>
                            <a:srgbClr val="002060"/>
                          </a:solidFill>
                        </a:rPr>
                        <a:t>Черевко</a:t>
                      </a: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 О.В.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С 19.02.2024 по 15.03.2024</a:t>
                      </a:r>
                    </a:p>
                    <a:p>
                      <a:pPr algn="ctr"/>
                      <a:endParaRPr lang="ru-RU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15.03.2024</a:t>
                      </a:r>
                    </a:p>
                    <a:p>
                      <a:pPr algn="ctr"/>
                      <a:r>
                        <a:rPr lang="ru-RU" sz="1650" b="1" smtClean="0">
                          <a:solidFill>
                            <a:srgbClr val="002060"/>
                          </a:solidFill>
                        </a:rPr>
                        <a:t>выполнено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17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2"/>
            <a:ext cx="11522075" cy="6481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6621" y="2592015"/>
            <a:ext cx="4444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A5243"/>
                </a:solidFill>
                <a:latin typeface="Futura PT Medium" pitchFamily="34" charset="-52"/>
              </a:rPr>
              <a:t>Спасибо </a:t>
            </a:r>
          </a:p>
          <a:p>
            <a:r>
              <a:rPr lang="ru-RU" sz="4000" b="1" dirty="0" smtClean="0">
                <a:solidFill>
                  <a:srgbClr val="2A5243"/>
                </a:solidFill>
                <a:latin typeface="Futura PT Medium" pitchFamily="34" charset="-52"/>
              </a:rPr>
              <a:t>за внимание!</a:t>
            </a:r>
            <a:endParaRPr lang="ru-RU" sz="4000" b="1" dirty="0">
              <a:solidFill>
                <a:srgbClr val="2A5243"/>
              </a:solidFill>
              <a:latin typeface="Futura PT Medium" pitchFamily="34" charset="-52"/>
            </a:endParaRPr>
          </a:p>
        </p:txBody>
      </p:sp>
      <p:pic>
        <p:nvPicPr>
          <p:cNvPr id="409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509" y="0"/>
            <a:ext cx="9145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        </a:t>
            </a:r>
            <a:r>
              <a:rPr lang="ru-RU" sz="2400" b="1" dirty="0">
                <a:solidFill>
                  <a:srgbClr val="3B4555"/>
                </a:solidFill>
                <a:latin typeface="Futura PT Medium" pitchFamily="34" charset="-52"/>
              </a:rPr>
              <a:t>Паспорт проекта </a:t>
            </a:r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/>
            </a:r>
            <a:b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</a:br>
            <a:r>
              <a:rPr lang="ru-RU" sz="1600" dirty="0">
                <a:solidFill>
                  <a:srgbClr val="3B4555"/>
                </a:solidFill>
                <a:latin typeface="Futura PT Medium" pitchFamily="34" charset="-52"/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«Оптимизация процесса размещения новостной информации МАДОУ №19 на официальном сайте и мессенджерах»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536" b="7446"/>
          <a:stretch>
            <a:fillRect/>
          </a:stretch>
        </p:blipFill>
        <p:spPr bwMode="auto">
          <a:xfrm>
            <a:off x="1614494" y="1079847"/>
            <a:ext cx="832895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00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2118" y="26498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A5243"/>
                </a:solidFill>
                <a:latin typeface="Futura PT Medium" pitchFamily="34" charset="-52"/>
              </a:rPr>
              <a:t>Команда проекта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840465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6581" y="1079847"/>
            <a:ext cx="7251665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Медведева Елена Викторовна ст. воспитатель – </a:t>
            </a:r>
            <a:r>
              <a:rPr lang="ru-RU" sz="1800" b="1" dirty="0">
                <a:solidFill>
                  <a:srgbClr val="002060"/>
                </a:solidFill>
              </a:rPr>
              <a:t>руководитель проекта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1799927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2880047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8589" y="1943943"/>
            <a:ext cx="329859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800" b="1" dirty="0" err="1" smtClean="0">
                <a:solidFill>
                  <a:srgbClr val="002060"/>
                </a:solidFill>
              </a:rPr>
              <a:t>Черевко</a:t>
            </a:r>
            <a:r>
              <a:rPr lang="ru-RU" sz="1800" b="1" dirty="0" smtClean="0">
                <a:solidFill>
                  <a:srgbClr val="002060"/>
                </a:solidFill>
              </a:rPr>
              <a:t> Олеся Владимировна 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педагог - психолог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6621" y="2952055"/>
            <a:ext cx="272978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Петрова Ирина Павловна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Инструктор по ФИЗО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13165" y="1871935"/>
            <a:ext cx="2983189" cy="710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Никитина </a:t>
            </a:r>
            <a:r>
              <a:rPr lang="ru-RU" sz="1800" b="1" dirty="0" err="1" smtClean="0">
                <a:solidFill>
                  <a:srgbClr val="002060"/>
                </a:solidFill>
              </a:rPr>
              <a:t>Барно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Тохировна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учитель - логопед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13165" y="2952055"/>
            <a:ext cx="324036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err="1" smtClean="0">
                <a:solidFill>
                  <a:srgbClr val="002060"/>
                </a:solidFill>
              </a:rPr>
              <a:t>Грехова</a:t>
            </a:r>
            <a:r>
              <a:rPr lang="ru-RU" sz="1800" b="1" dirty="0" smtClean="0">
                <a:solidFill>
                  <a:srgbClr val="002060"/>
                </a:solidFill>
              </a:rPr>
              <a:t> Татьяна Сергеевна 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1871935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2880047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3960167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800597" y="3960167"/>
            <a:ext cx="30963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Ушакова Татьяна Викторовна 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3888159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769149" y="3888159"/>
            <a:ext cx="36724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Исакова Марина Владимировна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4896271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728589" y="4968279"/>
            <a:ext cx="33843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Никитина Светлана Витальевна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4896271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841157" y="4896271"/>
            <a:ext cx="33843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err="1" smtClean="0">
                <a:solidFill>
                  <a:srgbClr val="002060"/>
                </a:solidFill>
              </a:rPr>
              <a:t>Шерина</a:t>
            </a:r>
            <a:r>
              <a:rPr lang="ru-RU" sz="1800" b="1" dirty="0" smtClean="0">
                <a:solidFill>
                  <a:srgbClr val="002060"/>
                </a:solidFill>
              </a:rPr>
              <a:t> Ольга Александровна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8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556" y="259508"/>
            <a:ext cx="8208913" cy="10800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A5243"/>
                </a:solidFill>
              </a:rPr>
              <a:t>Цели и единицы измерений</a:t>
            </a:r>
            <a:endParaRPr lang="ru-RU" sz="3600" b="1" dirty="0">
              <a:solidFill>
                <a:srgbClr val="2A5243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64493" y="1727919"/>
          <a:ext cx="950525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734"/>
                <a:gridCol w="468052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Цель: Сокращение времени на подготовку и размещение новостной информации на официальном сайте МАДОУ №19 и мессенджерах.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Единица измерения: </a:t>
                      </a:r>
                    </a:p>
                    <a:p>
                      <a:pPr algn="ctr"/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</a:rPr>
                        <a:t>минуты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Было: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Минимально: 100 мин.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Максимально: 120 мин.</a:t>
                      </a:r>
                    </a:p>
                    <a:p>
                      <a:pPr algn="ctr"/>
                      <a:endParaRPr lang="ru-RU" sz="2800" b="1" dirty="0">
                        <a:solidFill>
                          <a:srgbClr val="3D659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Стало: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Минимально: 20 мин.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Максимально: 25 мин.</a:t>
                      </a:r>
                    </a:p>
                    <a:p>
                      <a:pPr algn="ctr"/>
                      <a:endParaRPr lang="ru-RU" sz="2800" b="1" dirty="0">
                        <a:solidFill>
                          <a:srgbClr val="3D659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2605" y="259787"/>
            <a:ext cx="7079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2A5243"/>
                </a:solidFill>
                <a:latin typeface="Futura PT Medium" pitchFamily="34" charset="-52"/>
              </a:rPr>
              <a:t>Карта текущего состояния процесса</a:t>
            </a:r>
          </a:p>
        </p:txBody>
      </p:sp>
      <p:pic>
        <p:nvPicPr>
          <p:cNvPr id="2" name="Picture 2" descr="C:\Users\Елена\Desktop\работа с педагогами\семинары и консультации\ФОТО семинар\IMG_4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5" y="1151855"/>
            <a:ext cx="5280586" cy="3960440"/>
          </a:xfrm>
          <a:prstGeom prst="rect">
            <a:avLst/>
          </a:prstGeom>
          <a:noFill/>
        </p:spPr>
      </p:pic>
      <p:pic>
        <p:nvPicPr>
          <p:cNvPr id="6" name="Picture 4" descr="C:\Users\Елена\Desktop\работа с педагогами\семинары и консультации\ФОТО семинар\Семинар 22.10.19 фото\IMG_4506.JPG"/>
          <p:cNvPicPr>
            <a:picLocks noChangeAspect="1" noChangeArrowheads="1"/>
          </p:cNvPicPr>
          <p:nvPr/>
        </p:nvPicPr>
        <p:blipFill>
          <a:blip r:embed="rId4" cstate="print"/>
          <a:srcRect l="5971" r="31338"/>
          <a:stretch>
            <a:fillRect/>
          </a:stretch>
        </p:blipFill>
        <p:spPr bwMode="auto">
          <a:xfrm>
            <a:off x="6553124" y="965786"/>
            <a:ext cx="4248473" cy="5082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31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0"/>
            <a:ext cx="10369868" cy="18719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  <a:t/>
            </a:r>
            <a:b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</a:br>
            <a: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  <a:t/>
            </a:r>
            <a:b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</a:br>
            <a: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  <a:t>Карта текущего состояния процесса</a:t>
            </a:r>
            <a:r>
              <a:rPr lang="ru-RU" sz="5400" dirty="0" smtClean="0">
                <a:solidFill>
                  <a:srgbClr val="2A5243"/>
                </a:solidFill>
                <a:latin typeface="Futura PT Medium" pitchFamily="34" charset="-52"/>
              </a:rPr>
              <a:t/>
            </a:r>
            <a:br>
              <a:rPr lang="ru-RU" sz="5400" dirty="0" smtClean="0">
                <a:solidFill>
                  <a:srgbClr val="2A5243"/>
                </a:solidFill>
                <a:latin typeface="Futura PT Medium" pitchFamily="34" charset="-52"/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Размещение одной новостной ленты на официальном сайте МАДОУ №19 и мессенджерах (</a:t>
            </a:r>
            <a:r>
              <a:rPr lang="ru-RU" sz="2000" b="1" dirty="0" err="1" smtClean="0">
                <a:solidFill>
                  <a:srgbClr val="002060"/>
                </a:solidFill>
              </a:rPr>
              <a:t>Телеграм</a:t>
            </a:r>
            <a:r>
              <a:rPr lang="ru-RU" sz="2000" b="1" dirty="0" smtClean="0">
                <a:solidFill>
                  <a:srgbClr val="002060"/>
                </a:solidFill>
              </a:rPr>
              <a:t>, ВК)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8469" y="2159967"/>
          <a:ext cx="10081120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  <a:gridCol w="2016224"/>
                <a:gridCol w="2016224"/>
              </a:tblGrid>
              <a:tr h="10963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</a:tr>
              <a:tr h="16683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Выбор и согласование темы публикуемого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материала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Ожидание и подбор фотоматериалов для публикации 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Оформление текстового сопровождения к фотоматериалам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Загрузка фото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и видео материалов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Дублирование опубликованного материала в других мессенджерах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196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60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 – 15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 мин.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  <a:t>Карта текущего состояния процесса</a:t>
            </a:r>
            <a:r>
              <a:rPr lang="ru-RU" sz="5400" dirty="0" smtClean="0">
                <a:solidFill>
                  <a:srgbClr val="2A5243"/>
                </a:solidFill>
                <a:latin typeface="Futura PT Medium" pitchFamily="34" charset="-52"/>
              </a:rPr>
              <a:t/>
            </a:r>
            <a:br>
              <a:rPr lang="ru-RU" sz="5400" dirty="0" smtClean="0">
                <a:solidFill>
                  <a:srgbClr val="2A5243"/>
                </a:solidFill>
                <a:latin typeface="Futura PT Medium" pitchFamily="34" charset="-52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16421" y="1079847"/>
          <a:ext cx="1116171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5"/>
                <a:gridCol w="1058512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Большая трата времени на подготовку и размещение новостной информации на официальном сайте МАДОУ №19 и мессенджерах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Отсутствие перспективного планирования по размещению новостной информации на официальном сайте МАДОУ №19 и мессенджерах (согласно календарным праздникам и годового плана ДОУ)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Отсутствие электронного архива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</a:rPr>
                        <a:t> фото и видео материалов для оперативного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размещения новостной информации на официальном сайте МАДОУ №19 и мессенджерах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4573" y="287759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A5243"/>
                </a:solidFill>
                <a:effectLst/>
                <a:uLnTx/>
                <a:uFillTx/>
                <a:latin typeface="Futura PT Medium" pitchFamily="34" charset="-52"/>
              </a:rPr>
              <a:t>Пирамида проблем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2A5243"/>
              </a:solidFill>
              <a:effectLst/>
              <a:uLnTx/>
              <a:uFillTx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1185579034"/>
              </p:ext>
            </p:extLst>
          </p:nvPr>
        </p:nvGraphicFramePr>
        <p:xfrm>
          <a:off x="504453" y="1583903"/>
          <a:ext cx="7200800" cy="421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10"/>
          <p:cNvGraphicFramePr>
            <a:graphicFrameLocks noGrp="1"/>
          </p:cNvGraphicFramePr>
          <p:nvPr>
            <p:ph idx="1"/>
          </p:nvPr>
        </p:nvGraphicFramePr>
        <p:xfrm>
          <a:off x="7777261" y="647799"/>
          <a:ext cx="3456384" cy="454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096344"/>
              </a:tblGrid>
              <a:tr h="4992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ДОУ</a:t>
                      </a:r>
                    </a:p>
                  </a:txBody>
                  <a:tcPr/>
                </a:tc>
              </a:tr>
              <a:tr h="108492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Большая трата времени на подготовку и размещение новостной информации на официальном сайте МАДОУ №19 и мессенджерах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5936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Отсутствие перспективного планирования по размещению новостной информации на официальном сайте МАДОУ №19 и мессенджерах (согласно календарным праздникам и годового плана ДОУ)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905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Отсутствие электронного архива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фото и видео материалов для оперативного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размещения новостной информации на официальном сайте МАДОУ №19 и мессенджерах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4733" y="143743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A5243"/>
                </a:solidFill>
                <a:effectLst/>
                <a:uLnTx/>
                <a:uFillTx/>
                <a:latin typeface="Futura PT Medium" pitchFamily="34" charset="-52"/>
              </a:rPr>
              <a:t>Анализ проблем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2A5243"/>
              </a:solidFill>
              <a:effectLst/>
              <a:uLnTx/>
              <a:uFillTx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4453" y="1079847"/>
          <a:ext cx="108012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808312"/>
                <a:gridCol w="3096344"/>
                <a:gridCol w="3168352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проблема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причина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Решение проблемы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период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Большая трата времени на подготовку и размещение новостной информации на официальном сайте МАДОУ №19 и мессенджерах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Ответственные за размещение информации на официальном сайте и мессенджерах тратят много времени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на выбор и согласование темы публикации, так же на ожидание от педагогов ДОУ фото и видео материалов</a:t>
                      </a:r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Продумать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перспективного плана темы публикаций на календарный год.</a:t>
                      </a:r>
                    </a:p>
                    <a:p>
                      <a:pPr marL="342900" marR="0" indent="-34290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Настроить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автоматический </a:t>
                      </a:r>
                      <a:r>
                        <a:rPr lang="ru-RU" sz="1400" b="1" baseline="0" dirty="0" err="1" smtClean="0">
                          <a:solidFill>
                            <a:srgbClr val="002060"/>
                          </a:solidFill>
                        </a:rPr>
                        <a:t>постинг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одновременного размещения новостей в мессенджерах (телегам, ВК)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 19.02.2024 по 15.03.2024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Отсутствие перспективного планирования по размещению новостной информации на официальном сайте МАДОУ №19 и мессенджерах (согласно календарным праздникам и годового плана ДОУ)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Много времени на публикации уходит из –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за того, что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ответственные за размещение информации  не знают, что опубликовать в течение определенного временного промежутка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Создать перспективный план  по размещению новостной информации на официальном сайте МАДОУ №19 и мессенджерах (согласно календарным праздникам и годового плана ДОУ)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 15.03.2024 по 21.04.2024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Отсутствие единого электронного архива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фото и видео материалов для оперативного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размещения новостной информации на официальном сайте МАДОУ №19 и мессенджерах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Фото и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видео материалы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хранятся на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разных носителях (телефоны, ноутбуки, стационарные компьютеры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USB - </a:t>
                      </a:r>
                      <a:r>
                        <a:rPr lang="ru-RU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флеш-накопители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).</a:t>
                      </a:r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Создать единую электронную папку с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фото и видео материалов для оперативного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размещения новостной информации на официальном сайте МАДОУ №19 и мессенджерах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 22.04.2024 – 31.08.2024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251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799</Words>
  <Application>Microsoft Office PowerPoint</Application>
  <PresentationFormat>Произвольный</PresentationFormat>
  <Paragraphs>141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Цели и единицы измерений</vt:lpstr>
      <vt:lpstr>Слайд 5</vt:lpstr>
      <vt:lpstr>  Карта текущего состояния процесса Размещение одной новостной ленты на официальном сайте МАДОУ №19 и мессенджерах (Телеграм, ВК)  </vt:lpstr>
      <vt:lpstr>Карта текущего состояния процесса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Елена</cp:lastModifiedBy>
  <cp:revision>121</cp:revision>
  <dcterms:created xsi:type="dcterms:W3CDTF">2018-10-19T07:56:24Z</dcterms:created>
  <dcterms:modified xsi:type="dcterms:W3CDTF">2024-04-26T05:12:50Z</dcterms:modified>
</cp:coreProperties>
</file>